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7559675" cy="10691813"/>
  <p:notesSz cx="6858000" cy="9144000"/>
  <p:defaultTextStyle>
    <a:defPPr>
      <a:defRPr lang="ja-JP"/>
    </a:defPPr>
    <a:lvl1pPr marL="0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FF0066"/>
    <a:srgbClr val="FAE187"/>
    <a:srgbClr val="FF6600"/>
    <a:srgbClr val="99FF66"/>
    <a:srgbClr val="00FF00"/>
    <a:srgbClr val="66FF66"/>
    <a:srgbClr val="FFCC99"/>
    <a:srgbClr val="FFCCCC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0" autoAdjust="0"/>
    <p:restoredTop sz="94660"/>
  </p:normalViewPr>
  <p:slideViewPr>
    <p:cSldViewPr snapToGrid="0">
      <p:cViewPr varScale="1">
        <p:scale>
          <a:sx n="45" d="100"/>
          <a:sy n="45" d="100"/>
        </p:scale>
        <p:origin x="23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132A06-49FF-4BD8-985F-9AD1E768A2F9}" type="datetimeFigureOut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9494B7-A7FB-4628-8911-A1BFE7AE98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32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9494B7-A7FB-4628-8911-A1BFE7AE98B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856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75D8-1BE8-47ED-911E-AD7A9ECA98BD}" type="datetimeFigureOut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0B86D-6C7F-4197-819D-02842E2969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30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75D8-1BE8-47ED-911E-AD7A9ECA98BD}" type="datetimeFigureOut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0B86D-6C7F-4197-819D-02842E2969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4359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75D8-1BE8-47ED-911E-AD7A9ECA98BD}" type="datetimeFigureOut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0B86D-6C7F-4197-819D-02842E2969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5857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75D8-1BE8-47ED-911E-AD7A9ECA98BD}" type="datetimeFigureOut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0B86D-6C7F-4197-819D-02842E2969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2672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75D8-1BE8-47ED-911E-AD7A9ECA98BD}" type="datetimeFigureOut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0B86D-6C7F-4197-819D-02842E2969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0533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75D8-1BE8-47ED-911E-AD7A9ECA98BD}" type="datetimeFigureOut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0B86D-6C7F-4197-819D-02842E2969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7141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75D8-1BE8-47ED-911E-AD7A9ECA98BD}" type="datetimeFigureOut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0B86D-6C7F-4197-819D-02842E2969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769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75D8-1BE8-47ED-911E-AD7A9ECA98BD}" type="datetimeFigureOut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0B86D-6C7F-4197-819D-02842E2969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9353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75D8-1BE8-47ED-911E-AD7A9ECA98BD}" type="datetimeFigureOut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0B86D-6C7F-4197-819D-02842E2969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37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75D8-1BE8-47ED-911E-AD7A9ECA98BD}" type="datetimeFigureOut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0B86D-6C7F-4197-819D-02842E2969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7777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75D8-1BE8-47ED-911E-AD7A9ECA98BD}" type="datetimeFigureOut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0B86D-6C7F-4197-819D-02842E2969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0303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A75D8-1BE8-47ED-911E-AD7A9ECA98BD}" type="datetimeFigureOut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0B86D-6C7F-4197-819D-02842E2969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9676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/>
          <p:cNvSpPr/>
          <p:nvPr/>
        </p:nvSpPr>
        <p:spPr>
          <a:xfrm>
            <a:off x="-21756" y="2629"/>
            <a:ext cx="7629749" cy="85801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二等辺三角形 1"/>
          <p:cNvSpPr/>
          <p:nvPr/>
        </p:nvSpPr>
        <p:spPr>
          <a:xfrm rot="19096924">
            <a:off x="161493" y="2370646"/>
            <a:ext cx="1448616" cy="840943"/>
          </a:xfrm>
          <a:prstGeom prst="triangle">
            <a:avLst>
              <a:gd name="adj" fmla="val 51771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二等辺三角形 16"/>
          <p:cNvSpPr/>
          <p:nvPr/>
        </p:nvSpPr>
        <p:spPr>
          <a:xfrm rot="18860833">
            <a:off x="1074480" y="2111182"/>
            <a:ext cx="1244960" cy="2914794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片側の 2 つの角を丸めた四角形 20"/>
          <p:cNvSpPr/>
          <p:nvPr/>
        </p:nvSpPr>
        <p:spPr>
          <a:xfrm>
            <a:off x="-10635" y="8197371"/>
            <a:ext cx="7625040" cy="1011773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5BFB710-4525-43CE-9886-586D8A3CA0EA}"/>
              </a:ext>
            </a:extLst>
          </p:cNvPr>
          <p:cNvSpPr txBox="1"/>
          <p:nvPr/>
        </p:nvSpPr>
        <p:spPr>
          <a:xfrm>
            <a:off x="962973" y="10349407"/>
            <a:ext cx="5184634" cy="22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63" dirty="0">
                <a:solidFill>
                  <a:srgbClr val="00206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ジョブカフェこうちは</a:t>
            </a:r>
            <a:r>
              <a:rPr lang="ja-JP" altLang="en-US" sz="863" dirty="0" smtClean="0">
                <a:solidFill>
                  <a:srgbClr val="00206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、</a:t>
            </a:r>
            <a:r>
              <a:rPr lang="ja-JP" altLang="en-US" sz="863" dirty="0">
                <a:solidFill>
                  <a:srgbClr val="00206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株式</a:t>
            </a:r>
            <a:r>
              <a:rPr lang="ja-JP" altLang="en-US" sz="863" dirty="0" smtClean="0">
                <a:solidFill>
                  <a:srgbClr val="00206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会社 東京</a:t>
            </a:r>
            <a:r>
              <a:rPr lang="ja-JP" altLang="en-US" sz="863" dirty="0">
                <a:solidFill>
                  <a:srgbClr val="00206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リーガルマインドが高知県から受託し、運営しています。</a:t>
            </a:r>
            <a:endParaRPr lang="en-US" sz="863" dirty="0">
              <a:solidFill>
                <a:srgbClr val="002060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4" name="TextBox 26"/>
          <p:cNvSpPr txBox="1"/>
          <p:nvPr/>
        </p:nvSpPr>
        <p:spPr>
          <a:xfrm>
            <a:off x="5256035" y="8099470"/>
            <a:ext cx="23690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spc="324" dirty="0">
                <a:solidFill>
                  <a:srgbClr val="00206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※</a:t>
            </a:r>
            <a:r>
              <a:rPr lang="ja-JP" altLang="en-US" sz="1200" spc="324" dirty="0" smtClean="0">
                <a:solidFill>
                  <a:srgbClr val="00206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雇用</a:t>
            </a:r>
            <a:r>
              <a:rPr lang="ja-JP" altLang="en-US" sz="1200" spc="324" dirty="0">
                <a:solidFill>
                  <a:srgbClr val="00206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保険</a:t>
            </a:r>
            <a:r>
              <a:rPr lang="ja-JP" altLang="en-US" sz="1200" spc="324" dirty="0" smtClean="0">
                <a:solidFill>
                  <a:srgbClr val="00206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の求職活動</a:t>
            </a:r>
            <a:endParaRPr lang="en-US" altLang="ja-JP" sz="1200" spc="324" dirty="0" smtClean="0">
              <a:solidFill>
                <a:srgbClr val="002060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 sz="1200" spc="324" dirty="0" smtClean="0">
                <a:solidFill>
                  <a:srgbClr val="00206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と</a:t>
            </a:r>
            <a:r>
              <a:rPr lang="ja-JP" altLang="en-US" sz="1200" spc="324" dirty="0">
                <a:solidFill>
                  <a:srgbClr val="00206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して認定</a:t>
            </a:r>
            <a:r>
              <a:rPr lang="ja-JP" altLang="en-US" sz="1200" spc="324" dirty="0" smtClean="0">
                <a:solidFill>
                  <a:srgbClr val="00206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されます。</a:t>
            </a:r>
            <a:endParaRPr lang="en-US" altLang="ja-JP" sz="1200" spc="324" dirty="0">
              <a:solidFill>
                <a:srgbClr val="002060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 sz="1200" spc="324" dirty="0" smtClean="0">
                <a:solidFill>
                  <a:srgbClr val="00206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雇用</a:t>
            </a:r>
            <a:r>
              <a:rPr lang="ja-JP" altLang="en-US" sz="1200" spc="324" dirty="0">
                <a:solidFill>
                  <a:srgbClr val="00206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保険の</a:t>
            </a:r>
            <a:r>
              <a:rPr lang="ja-JP" altLang="en-US" sz="1200" spc="324" dirty="0" smtClean="0">
                <a:solidFill>
                  <a:srgbClr val="00206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受給者証</a:t>
            </a:r>
            <a:endParaRPr lang="en-US" altLang="ja-JP" sz="1200" spc="324" dirty="0" smtClean="0">
              <a:solidFill>
                <a:srgbClr val="002060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 sz="1200" spc="324" dirty="0" smtClean="0">
                <a:solidFill>
                  <a:srgbClr val="00206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をご提示ください。</a:t>
            </a:r>
            <a:endParaRPr lang="zh-CN" altLang="en-US" sz="1200" spc="324" dirty="0">
              <a:solidFill>
                <a:srgbClr val="002060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353468" y="10267202"/>
            <a:ext cx="749214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800"/>
              </a:lnSpc>
            </a:pPr>
            <a:r>
              <a:rPr lang="ja-JP" altLang="en-US" sz="7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ジョブカフェ</a:t>
            </a:r>
            <a:endParaRPr lang="en-US" altLang="ja-JP" sz="7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800"/>
              </a:lnSpc>
            </a:pPr>
            <a:r>
              <a:rPr lang="ja-JP" altLang="en-US" sz="7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こうちＨＰ</a:t>
            </a:r>
          </a:p>
        </p:txBody>
      </p:sp>
      <p:sp>
        <p:nvSpPr>
          <p:cNvPr id="30" name="角丸四角形 29"/>
          <p:cNvSpPr/>
          <p:nvPr/>
        </p:nvSpPr>
        <p:spPr>
          <a:xfrm>
            <a:off x="5331692" y="7142807"/>
            <a:ext cx="2068857" cy="828193"/>
          </a:xfrm>
          <a:prstGeom prst="roundRect">
            <a:avLst>
              <a:gd name="adj" fmla="val 8941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115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401100" y="7208895"/>
            <a:ext cx="1968733" cy="4246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159" spc="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参加費無料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432504" y="7556903"/>
            <a:ext cx="1952687" cy="4246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159" spc="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事前予約制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50814" y="247716"/>
            <a:ext cx="23343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高知県就職支援相談センター</a:t>
            </a:r>
            <a:r>
              <a:rPr lang="ja-JP" alt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事業及び</a:t>
            </a:r>
            <a:endParaRPr lang="en-US" altLang="ja-JP" sz="800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年度就職</a:t>
            </a:r>
            <a:r>
              <a:rPr lang="ja-JP" alt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氷河期世代サポート事業</a:t>
            </a:r>
            <a:endParaRPr lang="ja-JP" altLang="en-US" sz="800" dirty="0">
              <a:ln w="9525">
                <a:solidFill>
                  <a:schemeClr val="tx1"/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298872" y="6438305"/>
            <a:ext cx="3139380" cy="545027"/>
          </a:xfrm>
          <a:prstGeom prst="roundRect">
            <a:avLst>
              <a:gd name="adj" fmla="val 10325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115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90381" y="6519701"/>
            <a:ext cx="294787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500" b="1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少人数セミナー</a:t>
            </a:r>
            <a:endParaRPr lang="ja-JP" altLang="en-US" sz="2500" b="1" spc="6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" name="角丸四角形 50"/>
          <p:cNvSpPr/>
          <p:nvPr/>
        </p:nvSpPr>
        <p:spPr>
          <a:xfrm>
            <a:off x="281282" y="7140759"/>
            <a:ext cx="4909390" cy="1866170"/>
          </a:xfrm>
          <a:prstGeom prst="roundRect">
            <a:avLst>
              <a:gd name="adj" fmla="val 3465"/>
            </a:avLst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2060"/>
              </a:solidFill>
            </a:endParaRPr>
          </a:p>
        </p:txBody>
      </p:sp>
      <p:sp>
        <p:nvSpPr>
          <p:cNvPr id="11" name="TextBox 21"/>
          <p:cNvSpPr txBox="1"/>
          <p:nvPr/>
        </p:nvSpPr>
        <p:spPr>
          <a:xfrm>
            <a:off x="417993" y="8034851"/>
            <a:ext cx="1587650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82"/>
              </a:lnSpc>
            </a:pPr>
            <a:r>
              <a:rPr lang="ja-JP" altLang="en-US" sz="18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定 員：６名</a:t>
            </a:r>
            <a:endParaRPr lang="en-US" altLang="ja-JP" sz="1800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TextBox 20"/>
          <p:cNvSpPr txBox="1"/>
          <p:nvPr/>
        </p:nvSpPr>
        <p:spPr>
          <a:xfrm>
            <a:off x="409486" y="7294940"/>
            <a:ext cx="4264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 時</a:t>
            </a:r>
            <a:r>
              <a:rPr lang="ja-JP" altLang="en-US" sz="18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18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lang="ja-JP" altLang="en-US" sz="18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80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16</a:t>
            </a:r>
            <a:r>
              <a:rPr lang="ja-JP" altLang="en-US" sz="180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lang="ja-JP" altLang="en-US" sz="18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18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水</a:t>
            </a:r>
            <a:r>
              <a:rPr lang="ja-JP" altLang="en-US" sz="18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en-US" altLang="ja-JP" sz="18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13:30</a:t>
            </a:r>
            <a:r>
              <a:rPr lang="ja-JP" altLang="en-US" sz="18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8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15:30</a:t>
            </a:r>
            <a:endParaRPr lang="zh-CN" altLang="en-US" sz="18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TextBox 29">
            <a:extLst>
              <a:ext uri="{FF2B5EF4-FFF2-40B4-BE49-F238E27FC236}">
                <a16:creationId xmlns:a16="http://schemas.microsoft.com/office/drawing/2014/main" id="{87A1BCDA-2CC7-4153-8943-92C3F7BA0FBF}"/>
              </a:ext>
            </a:extLst>
          </p:cNvPr>
          <p:cNvSpPr txBox="1"/>
          <p:nvPr/>
        </p:nvSpPr>
        <p:spPr>
          <a:xfrm>
            <a:off x="4542725" y="105479"/>
            <a:ext cx="2418821" cy="536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95"/>
              </a:lnSpc>
            </a:pPr>
            <a:r>
              <a:rPr lang="ja-JP" altLang="en-US" sz="1000" spc="324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高知県就職支援相談</a:t>
            </a:r>
            <a:r>
              <a:rPr lang="ja-JP" altLang="en-US" sz="1000" spc="324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センター</a:t>
            </a:r>
            <a:endParaRPr lang="en-US" altLang="ja-JP" sz="1000" spc="324" dirty="0" smtClean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800" spc="324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800" spc="324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ジョブカフェこうち</a:t>
            </a:r>
            <a:endParaRPr lang="en-US" altLang="ja-JP" sz="1800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TextBox 21"/>
          <p:cNvSpPr txBox="1"/>
          <p:nvPr/>
        </p:nvSpPr>
        <p:spPr>
          <a:xfrm>
            <a:off x="1700545" y="7851442"/>
            <a:ext cx="1737707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482"/>
              </a:lnSpc>
            </a:pPr>
            <a:r>
              <a:rPr lang="ja-JP" altLang="en-US" sz="10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（高知市帯屋町</a:t>
            </a:r>
            <a:r>
              <a:rPr lang="en-US" altLang="ja-JP" sz="10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2-1-35</a:t>
            </a:r>
            <a:r>
              <a:rPr lang="ja-JP" altLang="en-US" sz="10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10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141924" y="9340015"/>
            <a:ext cx="863719" cy="43547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TextBox 20"/>
          <p:cNvSpPr txBox="1"/>
          <p:nvPr/>
        </p:nvSpPr>
        <p:spPr>
          <a:xfrm>
            <a:off x="1182734" y="9397577"/>
            <a:ext cx="7737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電話</a:t>
            </a:r>
            <a:endParaRPr lang="zh-CN" altLang="en-US" sz="2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8" name="TextBox 21"/>
          <p:cNvSpPr txBox="1"/>
          <p:nvPr/>
        </p:nvSpPr>
        <p:spPr>
          <a:xfrm>
            <a:off x="2112145" y="9318584"/>
            <a:ext cx="372577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5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088-802-1533</a:t>
            </a:r>
          </a:p>
        </p:txBody>
      </p:sp>
      <p:sp>
        <p:nvSpPr>
          <p:cNvPr id="50" name="正方形/長方形 49"/>
          <p:cNvSpPr/>
          <p:nvPr/>
        </p:nvSpPr>
        <p:spPr>
          <a:xfrm>
            <a:off x="1153566" y="9861729"/>
            <a:ext cx="863719" cy="44327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TextBox 20"/>
          <p:cNvSpPr txBox="1"/>
          <p:nvPr/>
        </p:nvSpPr>
        <p:spPr>
          <a:xfrm>
            <a:off x="1154196" y="9927365"/>
            <a:ext cx="8227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endParaRPr lang="zh-CN" altLang="en-US" sz="2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6" name="TextBox 21"/>
          <p:cNvSpPr txBox="1"/>
          <p:nvPr/>
        </p:nvSpPr>
        <p:spPr>
          <a:xfrm>
            <a:off x="2152485" y="9923568"/>
            <a:ext cx="3986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8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https://www.jobcafe-kochi.jp/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C9845CBE-B592-4783-B765-401921C6CD4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0084" y="7994490"/>
            <a:ext cx="1405651" cy="982790"/>
          </a:xfrm>
          <a:prstGeom prst="rect">
            <a:avLst/>
          </a:prstGeom>
          <a:ln>
            <a:noFill/>
          </a:ln>
        </p:spPr>
      </p:pic>
      <p:sp>
        <p:nvSpPr>
          <p:cNvPr id="37" name="TextBox 21"/>
          <p:cNvSpPr txBox="1"/>
          <p:nvPr/>
        </p:nvSpPr>
        <p:spPr>
          <a:xfrm>
            <a:off x="429668" y="8413934"/>
            <a:ext cx="3230534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482"/>
              </a:lnSpc>
            </a:pPr>
            <a:r>
              <a:rPr lang="ja-JP" altLang="en-US" sz="18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講 師：</a:t>
            </a:r>
            <a:r>
              <a:rPr lang="ja-JP" altLang="en-US" sz="14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ｷｬﾘｱｺﾝｻﾙﾀﾝﾄ</a:t>
            </a:r>
            <a:r>
              <a:rPr lang="ja-JP" altLang="en-US" sz="18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新谷 茂</a:t>
            </a:r>
            <a:endParaRPr lang="ja-JP" altLang="en-US" sz="18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TextBox 21"/>
          <p:cNvSpPr txBox="1"/>
          <p:nvPr/>
        </p:nvSpPr>
        <p:spPr>
          <a:xfrm>
            <a:off x="417993" y="7644975"/>
            <a:ext cx="4570048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482"/>
              </a:lnSpc>
            </a:pPr>
            <a:r>
              <a:rPr lang="ja-JP" altLang="en-US" sz="18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会 場：</a:t>
            </a:r>
            <a:r>
              <a:rPr lang="ja-JP" altLang="en-US" sz="1800" spc="-15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ジョブカフェこうち </a:t>
            </a:r>
            <a:r>
              <a:rPr lang="ja-JP" altLang="en-US" sz="18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２階</a:t>
            </a:r>
            <a:r>
              <a:rPr lang="ja-JP" altLang="en-US" sz="18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セミナー室</a:t>
            </a:r>
            <a:endParaRPr lang="en-US" altLang="ja-JP" sz="18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2806" y="9345446"/>
            <a:ext cx="888944" cy="888944"/>
          </a:xfrm>
          <a:prstGeom prst="rect">
            <a:avLst/>
          </a:prstGeom>
        </p:spPr>
      </p:pic>
      <p:sp>
        <p:nvSpPr>
          <p:cNvPr id="57" name="TextBox 21"/>
          <p:cNvSpPr txBox="1"/>
          <p:nvPr/>
        </p:nvSpPr>
        <p:spPr>
          <a:xfrm>
            <a:off x="176131" y="9447032"/>
            <a:ext cx="9861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5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お申込み</a:t>
            </a:r>
            <a:endParaRPr lang="en-US" altLang="ja-JP" sz="1500" b="1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5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お問合せ</a:t>
            </a:r>
            <a:endParaRPr lang="en-US" altLang="ja-JP" sz="15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486" y="9963249"/>
            <a:ext cx="489618" cy="529516"/>
          </a:xfrm>
          <a:prstGeom prst="rect">
            <a:avLst/>
          </a:prstGeom>
        </p:spPr>
      </p:pic>
      <p:sp>
        <p:nvSpPr>
          <p:cNvPr id="35" name="テキスト ボックス 34"/>
          <p:cNvSpPr txBox="1">
            <a:spLocks/>
          </p:cNvSpPr>
          <p:nvPr/>
        </p:nvSpPr>
        <p:spPr>
          <a:xfrm rot="21352925">
            <a:off x="385729" y="1389783"/>
            <a:ext cx="6480000" cy="828000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kumimoji="1" lang="ja-JP" altLang="en-US" sz="8000" spc="600" dirty="0" smtClean="0">
                <a:ln w="3175">
                  <a:noFill/>
                </a:ln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/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コミュニ</a:t>
            </a:r>
            <a:r>
              <a:rPr kumimoji="1" lang="ja-JP" altLang="en-US" sz="8000" dirty="0" smtClean="0">
                <a:ln w="3175">
                  <a:noFill/>
                </a:ln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/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ケーション</a:t>
            </a:r>
            <a:endParaRPr kumimoji="1" lang="ja-JP" altLang="en-US" sz="8000" dirty="0">
              <a:ln w="3175">
                <a:noFill/>
              </a:ln>
              <a:solidFill>
                <a:srgbClr val="002060"/>
              </a:solidFill>
              <a:effectLst>
                <a:outerShdw blurRad="50800" dist="38100" dir="2700000" algn="tl" rotWithShape="0">
                  <a:prstClr val="black"/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223609" y="2367734"/>
            <a:ext cx="10311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りょく</a:t>
            </a:r>
            <a:endParaRPr kumimoji="1"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5459354" y="1641931"/>
            <a:ext cx="176304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3000" spc="600" dirty="0" smtClean="0">
                <a:ln w="3175">
                  <a:noFill/>
                </a:ln>
                <a:solidFill>
                  <a:srgbClr val="00B0F0"/>
                </a:solidFill>
                <a:effectLst>
                  <a:outerShdw blurRad="25400" dist="38100" dir="2700000" algn="tl" rotWithShape="0">
                    <a:prstClr val="black">
                      <a:alpha val="65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向</a:t>
            </a:r>
            <a:endParaRPr kumimoji="1" lang="ja-JP" altLang="en-US" sz="13000" spc="600" dirty="0">
              <a:ln w="3175">
                <a:noFill/>
              </a:ln>
              <a:solidFill>
                <a:srgbClr val="00B0F0"/>
              </a:solidFill>
              <a:effectLst>
                <a:outerShdw blurRad="25400" dist="38100" dir="2700000" algn="tl" rotWithShape="0">
                  <a:prstClr val="black">
                    <a:alpha val="65000"/>
                  </a:prst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5597697" y="2969072"/>
            <a:ext cx="176304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3000" spc="600" dirty="0" smtClean="0">
                <a:ln w="3175">
                  <a:noFill/>
                </a:ln>
                <a:solidFill>
                  <a:srgbClr val="FFC000"/>
                </a:solidFill>
                <a:effectLst>
                  <a:outerShdw blurRad="25400" dist="38100" dir="2700000" algn="tl" rotWithShape="0">
                    <a:prstClr val="black">
                      <a:alpha val="65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上</a:t>
            </a:r>
            <a:endParaRPr kumimoji="1" lang="ja-JP" altLang="en-US" sz="13000" spc="600" dirty="0">
              <a:ln w="3175">
                <a:noFill/>
              </a:ln>
              <a:solidFill>
                <a:srgbClr val="FFC000"/>
              </a:solidFill>
              <a:effectLst>
                <a:outerShdw blurRad="25400" dist="38100" dir="2700000" algn="tl" rotWithShape="0">
                  <a:prstClr val="black">
                    <a:alpha val="65000"/>
                  </a:prst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3680084" y="1144174"/>
            <a:ext cx="21244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0" spc="600" dirty="0" smtClean="0">
                <a:ln w="3175">
                  <a:noFill/>
                </a:ln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力</a:t>
            </a:r>
            <a:endParaRPr kumimoji="1" lang="ja-JP" altLang="en-US" sz="16000" spc="600" dirty="0">
              <a:ln w="3175">
                <a:noFill/>
              </a:ln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9" name="正方形/長方形 98"/>
          <p:cNvSpPr/>
          <p:nvPr/>
        </p:nvSpPr>
        <p:spPr>
          <a:xfrm rot="2839702">
            <a:off x="1300424" y="3849392"/>
            <a:ext cx="443575" cy="268383"/>
          </a:xfrm>
          <a:prstGeom prst="rect">
            <a:avLst/>
          </a:prstGeom>
          <a:solidFill>
            <a:srgbClr val="FAE18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フリーフォーム 99"/>
          <p:cNvSpPr>
            <a:spLocks noChangeAspect="1"/>
          </p:cNvSpPr>
          <p:nvPr/>
        </p:nvSpPr>
        <p:spPr>
          <a:xfrm>
            <a:off x="1407075" y="3393605"/>
            <a:ext cx="2340000" cy="1237377"/>
          </a:xfrm>
          <a:custGeom>
            <a:avLst/>
            <a:gdLst>
              <a:gd name="connsiteX0" fmla="*/ 4630440 w 4747205"/>
              <a:gd name="connsiteY0" fmla="*/ 2481826 h 2695328"/>
              <a:gd name="connsiteX1" fmla="*/ 4391901 w 4747205"/>
              <a:gd name="connsiteY1" fmla="*/ 1034688 h 2695328"/>
              <a:gd name="connsiteX2" fmla="*/ 3708089 w 4747205"/>
              <a:gd name="connsiteY2" fmla="*/ 112337 h 2695328"/>
              <a:gd name="connsiteX3" fmla="*/ 3167400 w 4747205"/>
              <a:gd name="connsiteY3" fmla="*/ 64629 h 2695328"/>
              <a:gd name="connsiteX4" fmla="*/ 2348416 w 4747205"/>
              <a:gd name="connsiteY4" fmla="*/ 557610 h 2695328"/>
              <a:gd name="connsiteX5" fmla="*/ 1815679 w 4747205"/>
              <a:gd name="connsiteY5" fmla="*/ 1845721 h 2695328"/>
              <a:gd name="connsiteX6" fmla="*/ 607080 w 4747205"/>
              <a:gd name="connsiteY6" fmla="*/ 1265276 h 2695328"/>
              <a:gd name="connsiteX7" fmla="*/ 18684 w 4747205"/>
              <a:gd name="connsiteY7" fmla="*/ 1654890 h 2695328"/>
              <a:gd name="connsiteX8" fmla="*/ 1267039 w 4747205"/>
              <a:gd name="connsiteY8" fmla="*/ 2648803 h 2695328"/>
              <a:gd name="connsiteX9" fmla="*/ 2515393 w 4747205"/>
              <a:gd name="connsiteY9" fmla="*/ 2529533 h 2695328"/>
              <a:gd name="connsiteX10" fmla="*/ 4630440 w 4747205"/>
              <a:gd name="connsiteY10" fmla="*/ 2481826 h 2695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747205" h="2695328">
                <a:moveTo>
                  <a:pt x="4630440" y="2481826"/>
                </a:moveTo>
                <a:cubicBezTo>
                  <a:pt x="4943191" y="2232685"/>
                  <a:pt x="4545626" y="1429603"/>
                  <a:pt x="4391901" y="1034688"/>
                </a:cubicBezTo>
                <a:cubicBezTo>
                  <a:pt x="4238176" y="639773"/>
                  <a:pt x="3912172" y="274013"/>
                  <a:pt x="3708089" y="112337"/>
                </a:cubicBezTo>
                <a:cubicBezTo>
                  <a:pt x="3504006" y="-49339"/>
                  <a:pt x="3394012" y="-9583"/>
                  <a:pt x="3167400" y="64629"/>
                </a:cubicBezTo>
                <a:cubicBezTo>
                  <a:pt x="2940788" y="138841"/>
                  <a:pt x="2573703" y="260761"/>
                  <a:pt x="2348416" y="557610"/>
                </a:cubicBezTo>
                <a:cubicBezTo>
                  <a:pt x="2123129" y="854459"/>
                  <a:pt x="2105901" y="1727777"/>
                  <a:pt x="1815679" y="1845721"/>
                </a:cubicBezTo>
                <a:cubicBezTo>
                  <a:pt x="1525457" y="1963665"/>
                  <a:pt x="906579" y="1297081"/>
                  <a:pt x="607080" y="1265276"/>
                </a:cubicBezTo>
                <a:cubicBezTo>
                  <a:pt x="307581" y="1233471"/>
                  <a:pt x="-91309" y="1424302"/>
                  <a:pt x="18684" y="1654890"/>
                </a:cubicBezTo>
                <a:cubicBezTo>
                  <a:pt x="128677" y="1885478"/>
                  <a:pt x="850921" y="2503029"/>
                  <a:pt x="1267039" y="2648803"/>
                </a:cubicBezTo>
                <a:cubicBezTo>
                  <a:pt x="1683157" y="2794577"/>
                  <a:pt x="1954826" y="2553387"/>
                  <a:pt x="2515393" y="2529533"/>
                </a:cubicBezTo>
                <a:cubicBezTo>
                  <a:pt x="3075960" y="2505679"/>
                  <a:pt x="4317689" y="2730967"/>
                  <a:pt x="4630440" y="2481826"/>
                </a:cubicBez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1" name="グループ化 100"/>
          <p:cNvGrpSpPr/>
          <p:nvPr/>
        </p:nvGrpSpPr>
        <p:grpSpPr>
          <a:xfrm>
            <a:off x="1717731" y="2246671"/>
            <a:ext cx="1494429" cy="1514760"/>
            <a:chOff x="2329902" y="2062862"/>
            <a:chExt cx="3293352" cy="3208012"/>
          </a:xfrm>
        </p:grpSpPr>
        <p:sp>
          <p:nvSpPr>
            <p:cNvPr id="110" name="二等辺三角形 109"/>
            <p:cNvSpPr/>
            <p:nvPr/>
          </p:nvSpPr>
          <p:spPr>
            <a:xfrm rot="13378247">
              <a:off x="4279118" y="4051001"/>
              <a:ext cx="872686" cy="1219873"/>
            </a:xfrm>
            <a:prstGeom prst="triangle">
              <a:avLst>
                <a:gd name="adj" fmla="val 0"/>
              </a:avLst>
            </a:prstGeom>
            <a:solidFill>
              <a:srgbClr val="FAE18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" name="楕円 110"/>
            <p:cNvSpPr>
              <a:spLocks noChangeAspect="1"/>
            </p:cNvSpPr>
            <p:nvPr/>
          </p:nvSpPr>
          <p:spPr>
            <a:xfrm>
              <a:off x="2329902" y="2062862"/>
              <a:ext cx="3014733" cy="2713262"/>
            </a:xfrm>
            <a:prstGeom prst="ellipse">
              <a:avLst/>
            </a:prstGeom>
            <a:solidFill>
              <a:srgbClr val="FAE18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" name="二等辺三角形 111"/>
            <p:cNvSpPr/>
            <p:nvPr/>
          </p:nvSpPr>
          <p:spPr>
            <a:xfrm rot="1385498">
              <a:off x="3233476" y="3626041"/>
              <a:ext cx="302151" cy="245357"/>
            </a:xfrm>
            <a:prstGeom prst="triangle">
              <a:avLst>
                <a:gd name="adj" fmla="val 86893"/>
              </a:avLst>
            </a:prstGeom>
            <a:solidFill>
              <a:srgbClr val="FAE18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" name="楕円 112"/>
            <p:cNvSpPr/>
            <p:nvPr/>
          </p:nvSpPr>
          <p:spPr>
            <a:xfrm>
              <a:off x="2845186" y="3304887"/>
              <a:ext cx="151074" cy="19878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" name="楕円 113"/>
            <p:cNvSpPr/>
            <p:nvPr/>
          </p:nvSpPr>
          <p:spPr>
            <a:xfrm>
              <a:off x="3832600" y="3288984"/>
              <a:ext cx="151074" cy="19878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5" name="円弧 114"/>
            <p:cNvSpPr/>
            <p:nvPr/>
          </p:nvSpPr>
          <p:spPr>
            <a:xfrm rot="7275436">
              <a:off x="3244000" y="3375587"/>
              <a:ext cx="1239825" cy="712546"/>
            </a:xfrm>
            <a:prstGeom prst="arc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" name="円弧 115"/>
            <p:cNvSpPr/>
            <p:nvPr/>
          </p:nvSpPr>
          <p:spPr>
            <a:xfrm rot="18921093">
              <a:off x="2586822" y="2982821"/>
              <a:ext cx="690852" cy="644127"/>
            </a:xfrm>
            <a:prstGeom prst="arc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7" name="円弧 116"/>
            <p:cNvSpPr/>
            <p:nvPr/>
          </p:nvSpPr>
          <p:spPr>
            <a:xfrm rot="19151381">
              <a:off x="3545237" y="2919333"/>
              <a:ext cx="858493" cy="642864"/>
            </a:xfrm>
            <a:prstGeom prst="arc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8" name="フリーフォーム 117"/>
            <p:cNvSpPr>
              <a:spLocks noChangeAspect="1"/>
            </p:cNvSpPr>
            <p:nvPr/>
          </p:nvSpPr>
          <p:spPr>
            <a:xfrm rot="350074">
              <a:off x="4274558" y="2145794"/>
              <a:ext cx="1348696" cy="2006588"/>
            </a:xfrm>
            <a:custGeom>
              <a:avLst/>
              <a:gdLst>
                <a:gd name="connsiteX0" fmla="*/ 144564 w 2038230"/>
                <a:gd name="connsiteY0" fmla="*/ 509989 h 1814440"/>
                <a:gd name="connsiteX1" fmla="*/ 558032 w 2038230"/>
                <a:gd name="connsiteY1" fmla="*/ 931408 h 1814440"/>
                <a:gd name="connsiteX2" fmla="*/ 1154380 w 2038230"/>
                <a:gd name="connsiteY2" fmla="*/ 1185850 h 1814440"/>
                <a:gd name="connsiteX3" fmla="*/ 1281601 w 2038230"/>
                <a:gd name="connsiteY3" fmla="*/ 1297168 h 1814440"/>
                <a:gd name="connsiteX4" fmla="*/ 1130526 w 2038230"/>
                <a:gd name="connsiteY4" fmla="*/ 1018872 h 1814440"/>
                <a:gd name="connsiteX5" fmla="*/ 1249795 w 2038230"/>
                <a:gd name="connsiteY5" fmla="*/ 828041 h 1814440"/>
                <a:gd name="connsiteX6" fmla="*/ 1528091 w 2038230"/>
                <a:gd name="connsiteY6" fmla="*/ 867798 h 1814440"/>
                <a:gd name="connsiteX7" fmla="*/ 1687117 w 2038230"/>
                <a:gd name="connsiteY7" fmla="*/ 1106337 h 1814440"/>
                <a:gd name="connsiteX8" fmla="*/ 1615555 w 2038230"/>
                <a:gd name="connsiteY8" fmla="*/ 1360778 h 1814440"/>
                <a:gd name="connsiteX9" fmla="*/ 1456529 w 2038230"/>
                <a:gd name="connsiteY9" fmla="*/ 1511853 h 1814440"/>
                <a:gd name="connsiteX10" fmla="*/ 1591702 w 2038230"/>
                <a:gd name="connsiteY10" fmla="*/ 1814003 h 1814440"/>
                <a:gd name="connsiteX11" fmla="*/ 1591702 w 2038230"/>
                <a:gd name="connsiteY11" fmla="*/ 1583415 h 1814440"/>
                <a:gd name="connsiteX12" fmla="*/ 1798435 w 2038230"/>
                <a:gd name="connsiteY12" fmla="*/ 1774246 h 1814440"/>
                <a:gd name="connsiteX13" fmla="*/ 1750728 w 2038230"/>
                <a:gd name="connsiteY13" fmla="*/ 1519805 h 1814440"/>
                <a:gd name="connsiteX14" fmla="*/ 2036975 w 2038230"/>
                <a:gd name="connsiteY14" fmla="*/ 1647025 h 1814440"/>
                <a:gd name="connsiteX15" fmla="*/ 1846143 w 2038230"/>
                <a:gd name="connsiteY15" fmla="*/ 1352827 h 1814440"/>
                <a:gd name="connsiteX16" fmla="*/ 1631458 w 2038230"/>
                <a:gd name="connsiteY16" fmla="*/ 828041 h 1814440"/>
                <a:gd name="connsiteX17" fmla="*/ 1051013 w 2038230"/>
                <a:gd name="connsiteY17" fmla="*/ 247596 h 1814440"/>
                <a:gd name="connsiteX18" fmla="*/ 65051 w 2038230"/>
                <a:gd name="connsiteY18" fmla="*/ 9057 h 1814440"/>
                <a:gd name="connsiteX19" fmla="*/ 144564 w 2038230"/>
                <a:gd name="connsiteY19" fmla="*/ 509989 h 181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038230" h="1814440">
                  <a:moveTo>
                    <a:pt x="144564" y="509989"/>
                  </a:moveTo>
                  <a:cubicBezTo>
                    <a:pt x="226727" y="663714"/>
                    <a:pt x="389729" y="818764"/>
                    <a:pt x="558032" y="931408"/>
                  </a:cubicBezTo>
                  <a:cubicBezTo>
                    <a:pt x="726335" y="1044052"/>
                    <a:pt x="1033785" y="1124890"/>
                    <a:pt x="1154380" y="1185850"/>
                  </a:cubicBezTo>
                  <a:cubicBezTo>
                    <a:pt x="1274975" y="1246810"/>
                    <a:pt x="1285577" y="1324998"/>
                    <a:pt x="1281601" y="1297168"/>
                  </a:cubicBezTo>
                  <a:cubicBezTo>
                    <a:pt x="1277625" y="1269338"/>
                    <a:pt x="1135827" y="1097060"/>
                    <a:pt x="1130526" y="1018872"/>
                  </a:cubicBezTo>
                  <a:cubicBezTo>
                    <a:pt x="1125225" y="940684"/>
                    <a:pt x="1183534" y="853220"/>
                    <a:pt x="1249795" y="828041"/>
                  </a:cubicBezTo>
                  <a:cubicBezTo>
                    <a:pt x="1316056" y="802862"/>
                    <a:pt x="1455204" y="821415"/>
                    <a:pt x="1528091" y="867798"/>
                  </a:cubicBezTo>
                  <a:cubicBezTo>
                    <a:pt x="1600978" y="914181"/>
                    <a:pt x="1672540" y="1024174"/>
                    <a:pt x="1687117" y="1106337"/>
                  </a:cubicBezTo>
                  <a:cubicBezTo>
                    <a:pt x="1701694" y="1188500"/>
                    <a:pt x="1653986" y="1293192"/>
                    <a:pt x="1615555" y="1360778"/>
                  </a:cubicBezTo>
                  <a:cubicBezTo>
                    <a:pt x="1577124" y="1428364"/>
                    <a:pt x="1460505" y="1436315"/>
                    <a:pt x="1456529" y="1511853"/>
                  </a:cubicBezTo>
                  <a:cubicBezTo>
                    <a:pt x="1452553" y="1587391"/>
                    <a:pt x="1569173" y="1802076"/>
                    <a:pt x="1591702" y="1814003"/>
                  </a:cubicBezTo>
                  <a:cubicBezTo>
                    <a:pt x="1614231" y="1825930"/>
                    <a:pt x="1557247" y="1590041"/>
                    <a:pt x="1591702" y="1583415"/>
                  </a:cubicBezTo>
                  <a:cubicBezTo>
                    <a:pt x="1626157" y="1576789"/>
                    <a:pt x="1771931" y="1784848"/>
                    <a:pt x="1798435" y="1774246"/>
                  </a:cubicBezTo>
                  <a:cubicBezTo>
                    <a:pt x="1824939" y="1763644"/>
                    <a:pt x="1710971" y="1541008"/>
                    <a:pt x="1750728" y="1519805"/>
                  </a:cubicBezTo>
                  <a:cubicBezTo>
                    <a:pt x="1790485" y="1498602"/>
                    <a:pt x="2021073" y="1674855"/>
                    <a:pt x="2036975" y="1647025"/>
                  </a:cubicBezTo>
                  <a:cubicBezTo>
                    <a:pt x="2052877" y="1619195"/>
                    <a:pt x="1913729" y="1489324"/>
                    <a:pt x="1846143" y="1352827"/>
                  </a:cubicBezTo>
                  <a:cubicBezTo>
                    <a:pt x="1778557" y="1216330"/>
                    <a:pt x="1763980" y="1012246"/>
                    <a:pt x="1631458" y="828041"/>
                  </a:cubicBezTo>
                  <a:cubicBezTo>
                    <a:pt x="1498936" y="643836"/>
                    <a:pt x="1312081" y="384093"/>
                    <a:pt x="1051013" y="247596"/>
                  </a:cubicBezTo>
                  <a:cubicBezTo>
                    <a:pt x="789945" y="111099"/>
                    <a:pt x="216126" y="-38651"/>
                    <a:pt x="65051" y="9057"/>
                  </a:cubicBezTo>
                  <a:cubicBezTo>
                    <a:pt x="-86024" y="56765"/>
                    <a:pt x="62401" y="356264"/>
                    <a:pt x="144564" y="509989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2" name="フリーフォーム 101"/>
          <p:cNvSpPr/>
          <p:nvPr/>
        </p:nvSpPr>
        <p:spPr>
          <a:xfrm>
            <a:off x="1625496" y="2163542"/>
            <a:ext cx="1198821" cy="815628"/>
          </a:xfrm>
          <a:custGeom>
            <a:avLst/>
            <a:gdLst>
              <a:gd name="connsiteX0" fmla="*/ 2504444 w 2622672"/>
              <a:gd name="connsiteY0" fmla="*/ 441913 h 1643574"/>
              <a:gd name="connsiteX1" fmla="*/ 1415115 w 2622672"/>
              <a:gd name="connsiteY1" fmla="*/ 1133676 h 1643574"/>
              <a:gd name="connsiteX2" fmla="*/ 1462823 w 2622672"/>
              <a:gd name="connsiteY2" fmla="*/ 879235 h 1643574"/>
              <a:gd name="connsiteX3" fmla="*/ 1001648 w 2622672"/>
              <a:gd name="connsiteY3" fmla="*/ 1229092 h 1643574"/>
              <a:gd name="connsiteX4" fmla="*/ 993696 w 2622672"/>
              <a:gd name="connsiteY4" fmla="*/ 918991 h 1643574"/>
              <a:gd name="connsiteX5" fmla="*/ 619985 w 2622672"/>
              <a:gd name="connsiteY5" fmla="*/ 1324508 h 1643574"/>
              <a:gd name="connsiteX6" fmla="*/ 651790 w 2622672"/>
              <a:gd name="connsiteY6" fmla="*/ 990553 h 1643574"/>
              <a:gd name="connsiteX7" fmla="*/ 317835 w 2622672"/>
              <a:gd name="connsiteY7" fmla="*/ 1507388 h 1643574"/>
              <a:gd name="connsiteX8" fmla="*/ 381446 w 2622672"/>
              <a:gd name="connsiteY8" fmla="*/ 1093920 h 1643574"/>
              <a:gd name="connsiteX9" fmla="*/ 63394 w 2622672"/>
              <a:gd name="connsiteY9" fmla="*/ 1642560 h 1643574"/>
              <a:gd name="connsiteX10" fmla="*/ 39540 w 2622672"/>
              <a:gd name="connsiteY10" fmla="*/ 926942 h 1643574"/>
              <a:gd name="connsiteX11" fmla="*/ 500715 w 2622672"/>
              <a:gd name="connsiteY11" fmla="*/ 394205 h 1643574"/>
              <a:gd name="connsiteX12" fmla="*/ 1327651 w 2622672"/>
              <a:gd name="connsiteY12" fmla="*/ 52299 h 1643574"/>
              <a:gd name="connsiteX13" fmla="*/ 2098928 w 2622672"/>
              <a:gd name="connsiteY13" fmla="*/ 20494 h 1643574"/>
              <a:gd name="connsiteX14" fmla="*/ 2544201 w 2622672"/>
              <a:gd name="connsiteY14" fmla="*/ 243130 h 1643574"/>
              <a:gd name="connsiteX15" fmla="*/ 2504444 w 2622672"/>
              <a:gd name="connsiteY15" fmla="*/ 441913 h 1643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622672" h="1643574">
                <a:moveTo>
                  <a:pt x="2504444" y="441913"/>
                </a:moveTo>
                <a:cubicBezTo>
                  <a:pt x="2316263" y="590337"/>
                  <a:pt x="1588718" y="1060789"/>
                  <a:pt x="1415115" y="1133676"/>
                </a:cubicBezTo>
                <a:cubicBezTo>
                  <a:pt x="1241512" y="1206563"/>
                  <a:pt x="1531734" y="863332"/>
                  <a:pt x="1462823" y="879235"/>
                </a:cubicBezTo>
                <a:cubicBezTo>
                  <a:pt x="1393912" y="895138"/>
                  <a:pt x="1079836" y="1222466"/>
                  <a:pt x="1001648" y="1229092"/>
                </a:cubicBezTo>
                <a:cubicBezTo>
                  <a:pt x="923460" y="1235718"/>
                  <a:pt x="1057306" y="903088"/>
                  <a:pt x="993696" y="918991"/>
                </a:cubicBezTo>
                <a:cubicBezTo>
                  <a:pt x="930086" y="934894"/>
                  <a:pt x="676969" y="1312581"/>
                  <a:pt x="619985" y="1324508"/>
                </a:cubicBezTo>
                <a:cubicBezTo>
                  <a:pt x="563001" y="1336435"/>
                  <a:pt x="702148" y="960073"/>
                  <a:pt x="651790" y="990553"/>
                </a:cubicBezTo>
                <a:cubicBezTo>
                  <a:pt x="601432" y="1021033"/>
                  <a:pt x="362892" y="1490160"/>
                  <a:pt x="317835" y="1507388"/>
                </a:cubicBezTo>
                <a:cubicBezTo>
                  <a:pt x="272778" y="1524616"/>
                  <a:pt x="423853" y="1071391"/>
                  <a:pt x="381446" y="1093920"/>
                </a:cubicBezTo>
                <a:cubicBezTo>
                  <a:pt x="339039" y="1116449"/>
                  <a:pt x="120378" y="1670390"/>
                  <a:pt x="63394" y="1642560"/>
                </a:cubicBezTo>
                <a:cubicBezTo>
                  <a:pt x="6410" y="1614730"/>
                  <a:pt x="-33347" y="1135001"/>
                  <a:pt x="39540" y="926942"/>
                </a:cubicBezTo>
                <a:cubicBezTo>
                  <a:pt x="112427" y="718883"/>
                  <a:pt x="286030" y="539979"/>
                  <a:pt x="500715" y="394205"/>
                </a:cubicBezTo>
                <a:cubicBezTo>
                  <a:pt x="715400" y="248431"/>
                  <a:pt x="1061282" y="114584"/>
                  <a:pt x="1327651" y="52299"/>
                </a:cubicBezTo>
                <a:cubicBezTo>
                  <a:pt x="1594020" y="-9986"/>
                  <a:pt x="1896170" y="-11311"/>
                  <a:pt x="2098928" y="20494"/>
                </a:cubicBezTo>
                <a:cubicBezTo>
                  <a:pt x="2301686" y="52299"/>
                  <a:pt x="2471314" y="176869"/>
                  <a:pt x="2544201" y="243130"/>
                </a:cubicBezTo>
                <a:cubicBezTo>
                  <a:pt x="2617088" y="309391"/>
                  <a:pt x="2692625" y="293489"/>
                  <a:pt x="2504444" y="441913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3" name="グループ化 102"/>
          <p:cNvGrpSpPr/>
          <p:nvPr/>
        </p:nvGrpSpPr>
        <p:grpSpPr>
          <a:xfrm>
            <a:off x="1016803" y="3406752"/>
            <a:ext cx="470592" cy="517333"/>
            <a:chOff x="210837" y="4611226"/>
            <a:chExt cx="985721" cy="1083635"/>
          </a:xfrm>
        </p:grpSpPr>
        <p:sp>
          <p:nvSpPr>
            <p:cNvPr id="104" name="楕円 103"/>
            <p:cNvSpPr/>
            <p:nvPr/>
          </p:nvSpPr>
          <p:spPr>
            <a:xfrm>
              <a:off x="210837" y="4758307"/>
              <a:ext cx="955862" cy="936554"/>
            </a:xfrm>
            <a:prstGeom prst="ellipse">
              <a:avLst/>
            </a:prstGeom>
            <a:solidFill>
              <a:srgbClr val="FAE18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" name="楕円 104"/>
            <p:cNvSpPr/>
            <p:nvPr/>
          </p:nvSpPr>
          <p:spPr>
            <a:xfrm rot="19281912">
              <a:off x="480149" y="4695841"/>
              <a:ext cx="236301" cy="555118"/>
            </a:xfrm>
            <a:prstGeom prst="ellipse">
              <a:avLst/>
            </a:prstGeom>
            <a:solidFill>
              <a:srgbClr val="FAE18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" name="楕円 105"/>
            <p:cNvSpPr/>
            <p:nvPr/>
          </p:nvSpPr>
          <p:spPr>
            <a:xfrm rot="18980543">
              <a:off x="664648" y="4611226"/>
              <a:ext cx="223359" cy="538467"/>
            </a:xfrm>
            <a:prstGeom prst="ellipse">
              <a:avLst/>
            </a:prstGeom>
            <a:solidFill>
              <a:srgbClr val="FAE18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楕円 106"/>
            <p:cNvSpPr/>
            <p:nvPr/>
          </p:nvSpPr>
          <p:spPr>
            <a:xfrm rot="19571374">
              <a:off x="211796" y="5051393"/>
              <a:ext cx="214117" cy="473799"/>
            </a:xfrm>
            <a:prstGeom prst="ellipse">
              <a:avLst/>
            </a:prstGeom>
            <a:solidFill>
              <a:srgbClr val="FAE18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" name="フリーフォーム 107"/>
            <p:cNvSpPr/>
            <p:nvPr/>
          </p:nvSpPr>
          <p:spPr>
            <a:xfrm rot="20397532">
              <a:off x="565205" y="4837524"/>
              <a:ext cx="631353" cy="486668"/>
            </a:xfrm>
            <a:custGeom>
              <a:avLst/>
              <a:gdLst>
                <a:gd name="connsiteX0" fmla="*/ 587156 w 779318"/>
                <a:gd name="connsiteY0" fmla="*/ 26883 h 588181"/>
                <a:gd name="connsiteX1" fmla="*/ 388373 w 779318"/>
                <a:gd name="connsiteY1" fmla="*/ 3029 h 588181"/>
                <a:gd name="connsiteX2" fmla="*/ 30564 w 779318"/>
                <a:gd name="connsiteY2" fmla="*/ 98445 h 588181"/>
                <a:gd name="connsiteX3" fmla="*/ 54418 w 779318"/>
                <a:gd name="connsiteY3" fmla="*/ 265422 h 588181"/>
                <a:gd name="connsiteX4" fmla="*/ 340665 w 779318"/>
                <a:gd name="connsiteY4" fmla="*/ 241568 h 588181"/>
                <a:gd name="connsiteX5" fmla="*/ 316811 w 779318"/>
                <a:gd name="connsiteY5" fmla="*/ 297227 h 588181"/>
                <a:gd name="connsiteX6" fmla="*/ 316811 w 779318"/>
                <a:gd name="connsiteY6" fmla="*/ 448302 h 588181"/>
                <a:gd name="connsiteX7" fmla="*/ 444032 w 779318"/>
                <a:gd name="connsiteY7" fmla="*/ 575523 h 588181"/>
                <a:gd name="connsiteX8" fmla="*/ 618961 w 779318"/>
                <a:gd name="connsiteY8" fmla="*/ 575523 h 588181"/>
                <a:gd name="connsiteX9" fmla="*/ 730279 w 779318"/>
                <a:gd name="connsiteY9" fmla="*/ 503961 h 588181"/>
                <a:gd name="connsiteX10" fmla="*/ 777987 w 779318"/>
                <a:gd name="connsiteY10" fmla="*/ 233617 h 588181"/>
                <a:gd name="connsiteX11" fmla="*/ 682571 w 779318"/>
                <a:gd name="connsiteY11" fmla="*/ 58688 h 588181"/>
                <a:gd name="connsiteX12" fmla="*/ 587156 w 779318"/>
                <a:gd name="connsiteY12" fmla="*/ 26883 h 5881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79318" h="588181">
                  <a:moveTo>
                    <a:pt x="587156" y="26883"/>
                  </a:moveTo>
                  <a:cubicBezTo>
                    <a:pt x="538123" y="17607"/>
                    <a:pt x="481138" y="-8898"/>
                    <a:pt x="388373" y="3029"/>
                  </a:cubicBezTo>
                  <a:cubicBezTo>
                    <a:pt x="295608" y="14956"/>
                    <a:pt x="86223" y="54713"/>
                    <a:pt x="30564" y="98445"/>
                  </a:cubicBezTo>
                  <a:cubicBezTo>
                    <a:pt x="-25095" y="142177"/>
                    <a:pt x="2735" y="241568"/>
                    <a:pt x="54418" y="265422"/>
                  </a:cubicBezTo>
                  <a:cubicBezTo>
                    <a:pt x="106101" y="289276"/>
                    <a:pt x="296933" y="236267"/>
                    <a:pt x="340665" y="241568"/>
                  </a:cubicBezTo>
                  <a:cubicBezTo>
                    <a:pt x="384397" y="246869"/>
                    <a:pt x="320787" y="262771"/>
                    <a:pt x="316811" y="297227"/>
                  </a:cubicBezTo>
                  <a:cubicBezTo>
                    <a:pt x="312835" y="331683"/>
                    <a:pt x="295608" y="401919"/>
                    <a:pt x="316811" y="448302"/>
                  </a:cubicBezTo>
                  <a:cubicBezTo>
                    <a:pt x="338014" y="494685"/>
                    <a:pt x="393674" y="554320"/>
                    <a:pt x="444032" y="575523"/>
                  </a:cubicBezTo>
                  <a:cubicBezTo>
                    <a:pt x="494390" y="596726"/>
                    <a:pt x="571253" y="587450"/>
                    <a:pt x="618961" y="575523"/>
                  </a:cubicBezTo>
                  <a:cubicBezTo>
                    <a:pt x="666669" y="563596"/>
                    <a:pt x="703775" y="560945"/>
                    <a:pt x="730279" y="503961"/>
                  </a:cubicBezTo>
                  <a:cubicBezTo>
                    <a:pt x="756783" y="446977"/>
                    <a:pt x="785938" y="307829"/>
                    <a:pt x="777987" y="233617"/>
                  </a:cubicBezTo>
                  <a:cubicBezTo>
                    <a:pt x="770036" y="159405"/>
                    <a:pt x="721002" y="89168"/>
                    <a:pt x="682571" y="58688"/>
                  </a:cubicBezTo>
                  <a:cubicBezTo>
                    <a:pt x="644140" y="28208"/>
                    <a:pt x="636189" y="36159"/>
                    <a:pt x="587156" y="26883"/>
                  </a:cubicBezTo>
                  <a:close/>
                </a:path>
              </a:pathLst>
            </a:custGeom>
            <a:solidFill>
              <a:srgbClr val="FAE18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" name="楕円 108"/>
            <p:cNvSpPr/>
            <p:nvPr/>
          </p:nvSpPr>
          <p:spPr>
            <a:xfrm rot="19571374">
              <a:off x="338055" y="4850039"/>
              <a:ext cx="210409" cy="568230"/>
            </a:xfrm>
            <a:prstGeom prst="ellipse">
              <a:avLst/>
            </a:prstGeom>
            <a:solidFill>
              <a:srgbClr val="FAE18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8" name="正方形/長方形 17"/>
          <p:cNvSpPr/>
          <p:nvPr/>
        </p:nvSpPr>
        <p:spPr>
          <a:xfrm>
            <a:off x="112533" y="4482088"/>
            <a:ext cx="4022411" cy="16856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431994" y="5744239"/>
            <a:ext cx="10938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spc="-300" dirty="0" smtClean="0">
                <a:ln w="3175">
                  <a:noFill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66000"/>
                    </a:prstClr>
                  </a:outerShdw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(</a:t>
            </a:r>
            <a:r>
              <a:rPr lang="ja-JP" altLang="en-US" sz="4000" spc="-300" dirty="0">
                <a:ln w="3175">
                  <a:noFill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66000"/>
                    </a:prstClr>
                  </a:outerShdw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水</a:t>
            </a:r>
            <a:r>
              <a:rPr lang="en-US" altLang="ja-JP" sz="4000" spc="-300" dirty="0" smtClean="0">
                <a:ln w="3175">
                  <a:noFill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66000"/>
                    </a:prstClr>
                  </a:outerShdw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)</a:t>
            </a:r>
            <a:endParaRPr lang="ja-JP" altLang="en-US" sz="4000" spc="-300" dirty="0">
              <a:ln w="3175">
                <a:noFill/>
              </a:ln>
              <a:solidFill>
                <a:srgbClr val="7030A0"/>
              </a:solidFill>
              <a:effectLst>
                <a:outerShdw blurRad="50800" dist="38100" dir="2700000" algn="tl" rotWithShape="0">
                  <a:prstClr val="black">
                    <a:alpha val="66000"/>
                  </a:prstClr>
                </a:outerShdw>
              </a:effectLst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-5231" y="4282007"/>
            <a:ext cx="314160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000" dirty="0" smtClean="0">
                <a:ln w="3175">
                  <a:noFill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  <a:latin typeface="Bernard MT Condensed" panose="02050806060905020404" pitchFamily="18" charset="0"/>
                <a:ea typeface="UD デジタル 教科書体 NK-B" panose="02020700000000000000" pitchFamily="18" charset="-128"/>
              </a:rPr>
              <a:t>11</a:t>
            </a:r>
            <a:r>
              <a:rPr lang="en-US" altLang="ja-JP" sz="11000" spc="-300" dirty="0" smtClean="0">
                <a:ln w="3175">
                  <a:noFill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  <a:latin typeface="Bernard MT Condensed" panose="02050806060905020404" pitchFamily="18" charset="0"/>
                <a:ea typeface="UD デジタル 教科書体 NK-B" panose="02020700000000000000" pitchFamily="18" charset="-128"/>
              </a:rPr>
              <a:t>/16</a:t>
            </a:r>
            <a:endParaRPr lang="en-US" altLang="ja-JP" sz="11000" dirty="0">
              <a:ln w="3175">
                <a:noFill/>
              </a:ln>
              <a:solidFill>
                <a:srgbClr val="7030A0"/>
              </a:solidFill>
              <a:effectLst>
                <a:outerShdw blurRad="50800" dist="38100" dir="2700000" algn="tl" rotWithShape="0">
                  <a:prstClr val="black">
                    <a:alpha val="65000"/>
                  </a:prstClr>
                </a:outerShdw>
              </a:effectLst>
              <a:latin typeface="Bernard MT Condensed" panose="02050806060905020404" pitchFamily="18" charset="0"/>
              <a:ea typeface="UD デジタル 教科書体 NK-B" panose="02020700000000000000" pitchFamily="18" charset="-128"/>
            </a:endParaRPr>
          </a:p>
        </p:txBody>
      </p:sp>
      <p:cxnSp>
        <p:nvCxnSpPr>
          <p:cNvPr id="24" name="直線コネクタ 23"/>
          <p:cNvCxnSpPr/>
          <p:nvPr/>
        </p:nvCxnSpPr>
        <p:spPr>
          <a:xfrm flipH="1">
            <a:off x="1769806" y="4452462"/>
            <a:ext cx="2088000" cy="16299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3563848" y="4943535"/>
            <a:ext cx="4015051" cy="216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4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あなた</a:t>
            </a:r>
            <a:r>
              <a:rPr lang="ja-JP" altLang="en-US" sz="1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は「コミュニケーション力」がもっとあればいいな</a:t>
            </a:r>
            <a:endParaRPr lang="en-US" altLang="ja-JP" sz="1400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と思ったことはありませんか？</a:t>
            </a:r>
            <a:endParaRPr lang="en-US" altLang="ja-JP" sz="1400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このセミナーでは、聞く力を身につけ、相手に分かり</a:t>
            </a:r>
            <a:endParaRPr lang="en-US" altLang="ja-JP" sz="1400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やすく話すための基本を学びます。</a:t>
            </a:r>
            <a:endParaRPr lang="en-US" altLang="ja-JP" sz="1400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4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相手</a:t>
            </a:r>
            <a:r>
              <a:rPr lang="ja-JP" altLang="en-US" sz="1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に理解してもらうためには、①結論から話す、</a:t>
            </a:r>
            <a:endParaRPr lang="en-US" altLang="ja-JP" sz="1400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②できるだけ短く・できるだけゆっくり・できるだけ</a:t>
            </a:r>
            <a:endParaRPr lang="en-US" altLang="ja-JP" sz="1400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やさしい言葉で話す ことが大事です。学んだことを</a:t>
            </a:r>
            <a:endParaRPr lang="en-US" altLang="ja-JP" sz="1400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就活やお仕事に活かしていきませんか。</a:t>
            </a:r>
            <a:endParaRPr lang="en-US" altLang="ja-JP" sz="1400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674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2585</TotalTime>
  <Words>193</Words>
  <Application>Microsoft Office PowerPoint</Application>
  <PresentationFormat>ユーザー設定</PresentationFormat>
  <Paragraphs>41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4" baseType="lpstr">
      <vt:lpstr>HGP創英角ｺﾞｼｯｸUB</vt:lpstr>
      <vt:lpstr>Meiryo UI</vt:lpstr>
      <vt:lpstr>UD デジタル 教科書体 N-B</vt:lpstr>
      <vt:lpstr>UD デジタル 教科書体 NK-B</vt:lpstr>
      <vt:lpstr>メイリオ</vt:lpstr>
      <vt:lpstr>メイリオ</vt:lpstr>
      <vt:lpstr>游ゴシック</vt:lpstr>
      <vt:lpstr>游ゴシック Light</vt:lpstr>
      <vt:lpstr>Arial</vt:lpstr>
      <vt:lpstr>Bernard MT Condensed</vt:lpstr>
      <vt:lpstr>Calibri</vt:lpstr>
      <vt:lpstr>Calibri Light</vt:lpstr>
      <vt:lpstr>Office テーマ</vt:lpstr>
      <vt:lpstr>PowerPoint プレゼンテーション</vt:lpstr>
    </vt:vector>
  </TitlesOfParts>
  <Company>(株)東京リーガルマインド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JOBK03</dc:creator>
  <cp:lastModifiedBy>JOBK03</cp:lastModifiedBy>
  <cp:revision>265</cp:revision>
  <dcterms:created xsi:type="dcterms:W3CDTF">2021-04-13T08:51:37Z</dcterms:created>
  <dcterms:modified xsi:type="dcterms:W3CDTF">2022-10-24T09:01:24Z</dcterms:modified>
</cp:coreProperties>
</file>