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200"/>
    <a:srgbClr val="FF0066"/>
    <a:srgbClr val="61BFFF"/>
    <a:srgbClr val="44ABFF"/>
    <a:srgbClr val="006600"/>
    <a:srgbClr val="008000"/>
    <a:srgbClr val="00FF00"/>
    <a:srgbClr val="FF7300"/>
    <a:srgbClr val="FFAC00"/>
    <a:srgbClr val="1CA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231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9508-7560-4922-8826-DB65047515E0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663D-E691-49FC-A558-ADAB0480C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7063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9508-7560-4922-8826-DB65047515E0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663D-E691-49FC-A558-ADAB0480C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862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9508-7560-4922-8826-DB65047515E0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663D-E691-49FC-A558-ADAB0480C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300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9508-7560-4922-8826-DB65047515E0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663D-E691-49FC-A558-ADAB0480C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608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9508-7560-4922-8826-DB65047515E0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663D-E691-49FC-A558-ADAB0480C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70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9508-7560-4922-8826-DB65047515E0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663D-E691-49FC-A558-ADAB0480C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8283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9508-7560-4922-8826-DB65047515E0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663D-E691-49FC-A558-ADAB0480C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12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9508-7560-4922-8826-DB65047515E0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663D-E691-49FC-A558-ADAB0480C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8627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9508-7560-4922-8826-DB65047515E0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663D-E691-49FC-A558-ADAB0480C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271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9508-7560-4922-8826-DB65047515E0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663D-E691-49FC-A558-ADAB0480C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152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9508-7560-4922-8826-DB65047515E0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A663D-E691-49FC-A558-ADAB0480C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3351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19508-7560-4922-8826-DB65047515E0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A663D-E691-49FC-A558-ADAB0480CE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458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1BFFF"/>
            </a:gs>
            <a:gs pos="22000">
              <a:srgbClr val="44ABFF"/>
            </a:gs>
            <a:gs pos="69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正方形/長方形 54"/>
          <p:cNvSpPr/>
          <p:nvPr/>
        </p:nvSpPr>
        <p:spPr>
          <a:xfrm>
            <a:off x="0" y="8441722"/>
            <a:ext cx="6858000" cy="115337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63077"/>
            <a:ext cx="6858000" cy="5574199"/>
          </a:xfrm>
          <a:prstGeom prst="rect">
            <a:avLst/>
          </a:prstGeom>
        </p:spPr>
      </p:pic>
      <p:sp>
        <p:nvSpPr>
          <p:cNvPr id="6" name="角丸四角形 5"/>
          <p:cNvSpPr/>
          <p:nvPr/>
        </p:nvSpPr>
        <p:spPr>
          <a:xfrm>
            <a:off x="136438" y="5829299"/>
            <a:ext cx="6630145" cy="2170327"/>
          </a:xfrm>
          <a:prstGeom prst="roundRect">
            <a:avLst>
              <a:gd name="adj" fmla="val 5789"/>
            </a:avLst>
          </a:prstGeom>
          <a:solidFill>
            <a:schemeClr val="bg1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318673" y="614795"/>
            <a:ext cx="6196745" cy="2111915"/>
          </a:xfrm>
          <a:prstGeom prst="roundRect">
            <a:avLst>
              <a:gd name="adj" fmla="val 9180"/>
            </a:avLst>
          </a:prstGeom>
          <a:solidFill>
            <a:srgbClr val="FF0066"/>
          </a:solidFill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21045" y="1203341"/>
            <a:ext cx="6062709" cy="1658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800"/>
              </a:lnSpc>
            </a:pPr>
            <a:r>
              <a:rPr lang="ja-JP" altLang="en-US" sz="5700" b="1" spc="-300" dirty="0" smtClean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ジョブチャレンジ</a:t>
            </a:r>
            <a:endParaRPr lang="en-US" altLang="ja-JP" sz="5700" b="1" spc="-300" dirty="0" smtClean="0">
              <a:ln w="3175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5800"/>
              </a:lnSpc>
            </a:pPr>
            <a:r>
              <a:rPr lang="ja-JP" altLang="en-US" sz="5700" b="1" spc="-300" dirty="0" smtClean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セミナー</a:t>
            </a:r>
            <a:r>
              <a:rPr lang="en-US" altLang="ja-JP" sz="5700" b="1" spc="-300" dirty="0" smtClean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en-US" altLang="ja-JP" sz="5700" b="1" spc="-300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5700" b="1" spc="-300" dirty="0" smtClean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日間</a:t>
            </a:r>
            <a:r>
              <a:rPr lang="en-US" altLang="ja-JP" sz="5700" b="1" spc="-300" dirty="0" smtClean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</p:txBody>
      </p:sp>
      <p:sp>
        <p:nvSpPr>
          <p:cNvPr id="9" name="TextBox 20"/>
          <p:cNvSpPr txBox="1"/>
          <p:nvPr/>
        </p:nvSpPr>
        <p:spPr>
          <a:xfrm>
            <a:off x="1280739" y="6307731"/>
            <a:ext cx="2940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srgbClr val="23181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各日 </a:t>
            </a:r>
            <a:r>
              <a:rPr lang="en-US" altLang="ja-JP" sz="2000" b="1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zh-CN" altLang="en-US" sz="2000" b="1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zh-CN" sz="2000" b="1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00</a:t>
            </a:r>
            <a:r>
              <a:rPr lang="zh-CN" altLang="en-US" sz="2000" b="1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zh-CN" sz="2000" b="1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2000" b="1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2000" b="1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00</a:t>
            </a:r>
            <a:endParaRPr lang="zh-CN" altLang="en-US" sz="2000" b="1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TextBox 21"/>
          <p:cNvSpPr txBox="1"/>
          <p:nvPr/>
        </p:nvSpPr>
        <p:spPr>
          <a:xfrm>
            <a:off x="1273512" y="6696666"/>
            <a:ext cx="3940427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3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ジョブカフェこうち２階セミナー室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TextBox 21"/>
          <p:cNvSpPr txBox="1"/>
          <p:nvPr/>
        </p:nvSpPr>
        <p:spPr>
          <a:xfrm>
            <a:off x="1265204" y="7046652"/>
            <a:ext cx="2800754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300"/>
              </a:lnSpc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５名 </a:t>
            </a:r>
            <a:r>
              <a:rPr lang="en-US" altLang="ja-JP" sz="2000" spc="-1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en-US" altLang="ja-JP" sz="2000" b="1" spc="-150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35</a:t>
            </a:r>
            <a:r>
              <a:rPr lang="ja-JP" altLang="en-US" sz="2000" b="1" spc="-150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歳～</a:t>
            </a:r>
            <a:r>
              <a:rPr lang="en-US" altLang="ja-JP" sz="2000" b="1" spc="-150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50</a:t>
            </a:r>
            <a:r>
              <a:rPr lang="ja-JP" altLang="en-US" sz="2000" b="1" spc="-150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</a:t>
            </a:r>
            <a:r>
              <a:rPr lang="ja-JP" altLang="en-US" sz="2000" spc="-1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の方</a:t>
            </a:r>
            <a:r>
              <a:rPr lang="en-US" altLang="ja-JP" sz="2000" spc="-1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zh-CN" altLang="en-US" sz="2000" spc="-1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C9845CBE-B592-4783-B765-401921C6CD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0436" y="8519205"/>
            <a:ext cx="1371600" cy="958982"/>
          </a:xfrm>
          <a:prstGeom prst="rect">
            <a:avLst/>
          </a:prstGeom>
        </p:spPr>
      </p:pic>
      <p:sp>
        <p:nvSpPr>
          <p:cNvPr id="13" name="TextBox 29">
            <a:extLst>
              <a:ext uri="{FF2B5EF4-FFF2-40B4-BE49-F238E27FC236}">
                <a16:creationId xmlns:a16="http://schemas.microsoft.com/office/drawing/2014/main" id="{87A1BCDA-2CC7-4153-8943-92C3F7BA0FBF}"/>
              </a:ext>
            </a:extLst>
          </p:cNvPr>
          <p:cNvSpPr txBox="1"/>
          <p:nvPr/>
        </p:nvSpPr>
        <p:spPr>
          <a:xfrm>
            <a:off x="1432543" y="8593457"/>
            <a:ext cx="2819564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100" spc="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高知県就職支援相談センター</a:t>
            </a:r>
            <a:r>
              <a:rPr lang="en-US" altLang="ja-JP" sz="1100" spc="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100" spc="3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100" spc="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ジョブカフェ</a:t>
            </a:r>
            <a:r>
              <a:rPr lang="ja-JP" altLang="en-US" sz="1100" spc="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こうち（本部）</a:t>
            </a:r>
            <a:r>
              <a:rPr lang="en-US" altLang="ja-JP" sz="1100" spc="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100" spc="3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100" spc="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電話</a:t>
            </a:r>
            <a:r>
              <a:rPr lang="en-US" altLang="ja-JP" sz="1100" spc="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:088-802-1533</a:t>
            </a:r>
          </a:p>
          <a:p>
            <a:pPr>
              <a:lnSpc>
                <a:spcPts val="1400"/>
              </a:lnSpc>
            </a:pPr>
            <a:r>
              <a:rPr lang="ja-JP" altLang="en-US" sz="1100" spc="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Ｈ</a:t>
            </a:r>
            <a:r>
              <a:rPr lang="ja-JP" altLang="en-US" sz="1100" spc="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Ｐ</a:t>
            </a:r>
            <a:r>
              <a:rPr lang="en-US" altLang="ja-JP" sz="1100" spc="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https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://www.jobcafe-kochi.jp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D6EB87C9-EA16-4A41-B400-6771B24DA726}"/>
              </a:ext>
            </a:extLst>
          </p:cNvPr>
          <p:cNvSpPr txBox="1"/>
          <p:nvPr/>
        </p:nvSpPr>
        <p:spPr>
          <a:xfrm>
            <a:off x="1149837" y="661784"/>
            <a:ext cx="477356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500" b="1" spc="300" dirty="0" smtClean="0">
                <a:ln w="3175">
                  <a:noFill/>
                </a:ln>
                <a:solidFill>
                  <a:srgbClr val="FFFF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就職氷河期世代向け</a:t>
            </a:r>
            <a:endParaRPr lang="zh-CN" altLang="en-US" sz="3500" b="1" spc="300" dirty="0">
              <a:ln w="3175">
                <a:noFill/>
              </a:ln>
              <a:solidFill>
                <a:srgbClr val="FFFF00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377867" y="6312764"/>
            <a:ext cx="891294" cy="322063"/>
          </a:xfrm>
          <a:prstGeom prst="roundRect">
            <a:avLst>
              <a:gd name="adj" fmla="val 34412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71252" y="6303133"/>
            <a:ext cx="655316" cy="3231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ja-JP" altLang="en-US" sz="15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時 間</a:t>
            </a:r>
            <a:endParaRPr kumimoji="1" lang="ja-JP" altLang="en-US" sz="25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378259" y="6702601"/>
            <a:ext cx="891294" cy="322063"/>
          </a:xfrm>
          <a:prstGeom prst="roundRect">
            <a:avLst>
              <a:gd name="adj" fmla="val 34412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 21"/>
          <p:cNvSpPr/>
          <p:nvPr/>
        </p:nvSpPr>
        <p:spPr>
          <a:xfrm>
            <a:off x="382218" y="7099686"/>
            <a:ext cx="891294" cy="322063"/>
          </a:xfrm>
          <a:prstGeom prst="roundRect">
            <a:avLst>
              <a:gd name="adj" fmla="val 34412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75603" y="7090564"/>
            <a:ext cx="718520" cy="3231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ja-JP" altLang="en-US" sz="15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定 員</a:t>
            </a:r>
            <a:endParaRPr kumimoji="1" lang="ja-JP" altLang="en-US" sz="15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94521" y="6686817"/>
            <a:ext cx="655316" cy="3231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15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 場</a:t>
            </a:r>
            <a:endParaRPr lang="ja-JP" altLang="en-US" sz="25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8191" y="8519112"/>
            <a:ext cx="691659" cy="691659"/>
          </a:xfrm>
          <a:prstGeom prst="rect">
            <a:avLst/>
          </a:prstGeom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5BFB710-4525-43CE-9886-586D8A3CA0EA}"/>
              </a:ext>
            </a:extLst>
          </p:cNvPr>
          <p:cNvSpPr txBox="1"/>
          <p:nvPr/>
        </p:nvSpPr>
        <p:spPr>
          <a:xfrm>
            <a:off x="666292" y="9609612"/>
            <a:ext cx="55254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Meiryo" panose="020B0604030504040204" pitchFamily="34" charset="-128"/>
                <a:ea typeface="Meiryo" panose="020B0604030504040204" pitchFamily="34" charset="-128"/>
              </a:rPr>
              <a:t>ジョブカフェこうちは、（株）東京リーガルマインドが高知県</a:t>
            </a:r>
            <a:r>
              <a:rPr lang="ja-JP" altLang="en-US" sz="1000" dirty="0" smtClean="0">
                <a:latin typeface="Meiryo" panose="020B0604030504040204" pitchFamily="34" charset="-128"/>
                <a:ea typeface="Meiryo" panose="020B0604030504040204" pitchFamily="34" charset="-128"/>
              </a:rPr>
              <a:t>から受託し、</a:t>
            </a:r>
            <a:r>
              <a:rPr lang="ja-JP" altLang="en-US" sz="1000" dirty="0">
                <a:latin typeface="Meiryo" panose="020B0604030504040204" pitchFamily="34" charset="-128"/>
                <a:ea typeface="Meiryo" panose="020B0604030504040204" pitchFamily="34" charset="-128"/>
              </a:rPr>
              <a:t>運営しています。</a:t>
            </a:r>
            <a:endParaRPr lang="en-US" sz="10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24777" y="4711939"/>
            <a:ext cx="6541807" cy="124649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500" b="1" dirty="0" smtClean="0">
                <a:solidFill>
                  <a:srgbClr val="FF52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１日目：ジョブチャレンジの「心構え」</a:t>
            </a:r>
            <a:endParaRPr lang="en-US" altLang="ja-JP" sz="2500" b="1" dirty="0" smtClean="0">
              <a:solidFill>
                <a:srgbClr val="FF52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500" b="1" dirty="0" smtClean="0">
                <a:solidFill>
                  <a:srgbClr val="FF52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２日目：未来を切り拓くための「自己分析」</a:t>
            </a:r>
            <a:endParaRPr lang="en-US" altLang="ja-JP" sz="2500" b="1" dirty="0" smtClean="0">
              <a:solidFill>
                <a:srgbClr val="FF520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500" b="1" dirty="0" smtClean="0">
                <a:solidFill>
                  <a:srgbClr val="FF52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３日目：コミュニケーションを学ぶ</a:t>
            </a:r>
            <a:endParaRPr lang="en-US" altLang="ja-JP" sz="2500" b="1" dirty="0" smtClean="0">
              <a:solidFill>
                <a:srgbClr val="FF520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8" name="グループ化 47"/>
          <p:cNvGrpSpPr/>
          <p:nvPr/>
        </p:nvGrpSpPr>
        <p:grpSpPr>
          <a:xfrm>
            <a:off x="5270989" y="6098316"/>
            <a:ext cx="1544117" cy="1479845"/>
            <a:chOff x="8338973" y="4425090"/>
            <a:chExt cx="1544117" cy="1479845"/>
          </a:xfrm>
        </p:grpSpPr>
        <p:sp>
          <p:nvSpPr>
            <p:cNvPr id="28" name="楕円 27"/>
            <p:cNvSpPr/>
            <p:nvPr/>
          </p:nvSpPr>
          <p:spPr>
            <a:xfrm>
              <a:off x="8338973" y="4425090"/>
              <a:ext cx="1504647" cy="1479845"/>
            </a:xfrm>
            <a:prstGeom prst="ellipse">
              <a:avLst/>
            </a:prstGeom>
            <a:solidFill>
              <a:srgbClr val="00B050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8342343" y="4821496"/>
              <a:ext cx="1540747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50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無料</a:t>
              </a: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8484920" y="4569389"/>
              <a:ext cx="11747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00" b="1" dirty="0">
                  <a:solidFill>
                    <a:srgbClr val="FFFF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参加費</a:t>
              </a:r>
              <a:endParaRPr kumimoji="1" lang="ja-JP" altLang="en-US" sz="1600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8423765" y="5502349"/>
              <a:ext cx="133506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b="1" dirty="0" smtClean="0">
                  <a:solidFill>
                    <a:srgbClr val="FFFF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（事前予約制）</a:t>
              </a:r>
              <a:endParaRPr kumimoji="1" lang="ja-JP" altLang="en-US" sz="1200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33" name="角丸四角形 32"/>
          <p:cNvSpPr/>
          <p:nvPr/>
        </p:nvSpPr>
        <p:spPr>
          <a:xfrm>
            <a:off x="421045" y="8644586"/>
            <a:ext cx="911620" cy="646903"/>
          </a:xfrm>
          <a:prstGeom prst="roundRect">
            <a:avLst>
              <a:gd name="adj" fmla="val 21199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58662" y="8674609"/>
            <a:ext cx="1045501" cy="5539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ja-JP" altLang="en-US" sz="15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お申込み</a:t>
            </a:r>
            <a:endParaRPr kumimoji="1" lang="en-US" altLang="ja-JP" sz="1500" dirty="0" smtClean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15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お問合せ</a:t>
            </a:r>
            <a:endParaRPr kumimoji="1" lang="ja-JP" altLang="en-US" sz="15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630112" y="9158734"/>
            <a:ext cx="88530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900"/>
              </a:lnSpc>
            </a:pP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ジョブカフェ</a:t>
            </a:r>
            <a:endParaRPr kumimoji="1"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900"/>
              </a:lnSpc>
            </a:pP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こうち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ＨＰ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377868" y="7511689"/>
            <a:ext cx="891294" cy="322063"/>
          </a:xfrm>
          <a:prstGeom prst="roundRect">
            <a:avLst>
              <a:gd name="adj" fmla="val 34412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67294" y="7497007"/>
            <a:ext cx="718520" cy="3231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15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講 師</a:t>
            </a:r>
            <a:endParaRPr kumimoji="1" lang="ja-JP" altLang="en-US" sz="15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392548" y="47015"/>
            <a:ext cx="4117924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ja-JP" altLang="en-US" sz="3500" spc="600" dirty="0" smtClean="0">
                <a:ln w="9525">
                  <a:solidFill>
                    <a:schemeClr val="tx1"/>
                  </a:solidFill>
                </a:ln>
                <a:solidFill>
                  <a:srgbClr val="00EA6A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ジ</a:t>
            </a:r>
            <a:r>
              <a:rPr kumimoji="1" lang="ja-JP" altLang="en-US" sz="3500" spc="600" dirty="0" smtClean="0">
                <a:ln w="9525">
                  <a:solidFill>
                    <a:schemeClr val="tx1"/>
                  </a:solidFill>
                </a:ln>
                <a:solidFill>
                  <a:srgbClr val="FF9F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ョ</a:t>
            </a:r>
            <a:r>
              <a:rPr kumimoji="1" lang="ja-JP" altLang="en-US" sz="3500" spc="600" dirty="0" smtClean="0">
                <a:ln w="9525">
                  <a:solidFill>
                    <a:schemeClr val="tx1"/>
                  </a:solidFill>
                </a:ln>
                <a:solidFill>
                  <a:srgbClr val="FFD243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ブ</a:t>
            </a:r>
            <a:r>
              <a:rPr kumimoji="1" lang="ja-JP" altLang="en-US" sz="3500" spc="600" dirty="0" smtClean="0">
                <a:ln w="9525">
                  <a:solidFill>
                    <a:schemeClr val="tx1"/>
                  </a:solidFill>
                </a:ln>
                <a:solidFill>
                  <a:srgbClr val="1199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カ</a:t>
            </a:r>
            <a:r>
              <a:rPr kumimoji="1" lang="ja-JP" altLang="en-US" sz="3500" spc="600" dirty="0" smtClean="0">
                <a:ln w="9525">
                  <a:solidFill>
                    <a:schemeClr val="tx1"/>
                  </a:solidFill>
                </a:ln>
                <a:solidFill>
                  <a:srgbClr val="FF6565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フ</a:t>
            </a:r>
            <a:r>
              <a:rPr kumimoji="1" lang="ja-JP" altLang="en-US" sz="3500" spc="600" dirty="0" smtClean="0">
                <a:ln w="9525">
                  <a:solidFill>
                    <a:schemeClr val="tx1"/>
                  </a:solidFill>
                </a:ln>
                <a:solidFill>
                  <a:srgbClr val="B07BD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ェ</a:t>
            </a:r>
            <a:r>
              <a:rPr kumimoji="1" lang="ja-JP" altLang="en-US" sz="3500" spc="600" dirty="0" smtClean="0">
                <a:ln w="9525">
                  <a:solidFill>
                    <a:schemeClr val="tx1"/>
                  </a:solidFill>
                </a:ln>
                <a:solidFill>
                  <a:srgbClr val="FFFF75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こうち</a:t>
            </a:r>
            <a:endParaRPr kumimoji="1" lang="ja-JP" altLang="en-US" sz="3500" spc="600" dirty="0">
              <a:ln w="9525">
                <a:solidFill>
                  <a:schemeClr val="tx1"/>
                </a:solidFill>
              </a:ln>
              <a:solidFill>
                <a:srgbClr val="FFFF75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2" name="TextBox 20"/>
          <p:cNvSpPr txBox="1"/>
          <p:nvPr/>
        </p:nvSpPr>
        <p:spPr>
          <a:xfrm>
            <a:off x="1265203" y="5930732"/>
            <a:ext cx="38494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solidFill>
                  <a:srgbClr val="23181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2000" dirty="0" smtClean="0">
                <a:solidFill>
                  <a:srgbClr val="23181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2000" dirty="0" smtClean="0">
                <a:solidFill>
                  <a:srgbClr val="23181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2000" dirty="0" smtClean="0">
                <a:solidFill>
                  <a:srgbClr val="23181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lang="en-US" altLang="ja-JP" sz="2000" dirty="0" smtClean="0">
                <a:solidFill>
                  <a:srgbClr val="23181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2000" dirty="0">
                <a:solidFill>
                  <a:srgbClr val="23181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火</a:t>
            </a:r>
            <a:r>
              <a:rPr lang="en-US" altLang="ja-JP" sz="2000" dirty="0" smtClean="0">
                <a:solidFill>
                  <a:srgbClr val="23181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2000" dirty="0" smtClean="0">
                <a:solidFill>
                  <a:srgbClr val="23181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2000" dirty="0" smtClean="0">
                <a:solidFill>
                  <a:srgbClr val="23181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10(</a:t>
            </a:r>
            <a:r>
              <a:rPr lang="ja-JP" altLang="en-US" sz="2000" dirty="0">
                <a:solidFill>
                  <a:srgbClr val="23181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木</a:t>
            </a:r>
            <a:r>
              <a:rPr lang="en-US" altLang="ja-JP" sz="2000" dirty="0" smtClean="0">
                <a:solidFill>
                  <a:srgbClr val="23181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2000" dirty="0" smtClean="0">
                <a:solidFill>
                  <a:srgbClr val="23181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en-US" altLang="ja-JP" sz="2000" b="1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2000" b="1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日間</a:t>
            </a:r>
            <a:endParaRPr lang="en-US" altLang="ja-JP" sz="2000" b="1" dirty="0" smtClean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369951" y="5935765"/>
            <a:ext cx="891294" cy="322063"/>
          </a:xfrm>
          <a:prstGeom prst="roundRect">
            <a:avLst>
              <a:gd name="adj" fmla="val 34412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63336" y="5926134"/>
            <a:ext cx="655316" cy="3231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15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 程</a:t>
            </a:r>
            <a:endParaRPr kumimoji="1" lang="ja-JP" altLang="en-US" sz="25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19781" y="3930920"/>
            <a:ext cx="6765691" cy="86177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500" b="1" spc="-150" dirty="0" smtClean="0">
                <a:ln w="3175">
                  <a:noFill/>
                </a:ln>
                <a:solidFill>
                  <a:srgbClr val="0066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グループワーク中心</a:t>
            </a:r>
            <a:r>
              <a:rPr lang="ja-JP" altLang="en-US" sz="2500" b="1" spc="-150" dirty="0" smtClean="0">
                <a:ln w="3175">
                  <a:noFill/>
                </a:ln>
                <a:solidFill>
                  <a:srgbClr val="00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2500" b="1" spc="-150" dirty="0" smtClean="0">
                <a:ln w="3175">
                  <a:noFill/>
                </a:ln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３日間連続</a:t>
            </a:r>
            <a:r>
              <a:rPr lang="ja-JP" altLang="en-US" sz="2500" b="1" spc="-150" dirty="0" smtClean="0">
                <a:ln w="3175">
                  <a:noFill/>
                </a:ln>
                <a:solidFill>
                  <a:srgbClr val="00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のセミナーで</a:t>
            </a:r>
            <a:endParaRPr lang="en-US" altLang="ja-JP" sz="2500" b="1" spc="-150" dirty="0" smtClean="0">
              <a:ln w="3175">
                <a:noFill/>
              </a:ln>
              <a:solidFill>
                <a:srgbClr val="0066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500" b="1" spc="-150" dirty="0" smtClean="0">
                <a:ln w="3175">
                  <a:noFill/>
                </a:ln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ジョブチャレンジ</a:t>
            </a:r>
            <a:r>
              <a:rPr lang="ja-JP" altLang="en-US" sz="2500" b="1" spc="-150" dirty="0">
                <a:ln w="3175">
                  <a:noFill/>
                </a:ln>
                <a:solidFill>
                  <a:srgbClr val="00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2500" b="1" spc="-150" dirty="0" smtClean="0">
                <a:ln w="3175">
                  <a:noFill/>
                </a:ln>
                <a:solidFill>
                  <a:srgbClr val="00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向けた準備をしていきます。</a:t>
            </a:r>
            <a:endParaRPr lang="en-US" altLang="ja-JP" sz="2500" b="1" spc="-150" dirty="0">
              <a:ln w="3175">
                <a:noFill/>
              </a:ln>
              <a:solidFill>
                <a:srgbClr val="0066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14079" y="2616390"/>
            <a:ext cx="59386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0" b="1" spc="-300" dirty="0" smtClean="0">
                <a:ln w="25400">
                  <a:solidFill>
                    <a:schemeClr val="bg1"/>
                  </a:solidFill>
                </a:ln>
                <a:solidFill>
                  <a:srgbClr val="FF52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12/8</a:t>
            </a:r>
            <a:r>
              <a:rPr kumimoji="1" lang="en-US" altLang="ja-JP" sz="8000" b="1" dirty="0" smtClean="0">
                <a:ln w="25400">
                  <a:solidFill>
                    <a:schemeClr val="bg1"/>
                  </a:solidFill>
                </a:ln>
                <a:solidFill>
                  <a:srgbClr val="FF52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8000" b="1" dirty="0" smtClean="0">
                <a:ln w="25400">
                  <a:solidFill>
                    <a:schemeClr val="bg1"/>
                  </a:solidFill>
                </a:ln>
                <a:solidFill>
                  <a:srgbClr val="FF52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8000" b="1" spc="-300" dirty="0" smtClean="0">
                <a:ln w="25400">
                  <a:solidFill>
                    <a:schemeClr val="bg1"/>
                  </a:solidFill>
                </a:ln>
                <a:solidFill>
                  <a:srgbClr val="FF52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endParaRPr lang="en-US" altLang="ja-JP" sz="8000" b="1" spc="-300" dirty="0" smtClean="0">
              <a:ln w="25400">
                <a:solidFill>
                  <a:schemeClr val="bg1"/>
                </a:solidFill>
              </a:ln>
              <a:solidFill>
                <a:srgbClr val="FF52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楕円 4"/>
          <p:cNvSpPr/>
          <p:nvPr/>
        </p:nvSpPr>
        <p:spPr>
          <a:xfrm>
            <a:off x="3281641" y="3490309"/>
            <a:ext cx="403485" cy="403485"/>
          </a:xfrm>
          <a:prstGeom prst="ellipse">
            <a:avLst/>
          </a:prstGeom>
          <a:solidFill>
            <a:srgbClr val="FF5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293937" y="3432138"/>
            <a:ext cx="40348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5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火</a:t>
            </a:r>
            <a:endParaRPr kumimoji="1" lang="en-US" altLang="ja-JP" sz="2500" dirty="0" smtClean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53" name="楕円 52"/>
          <p:cNvSpPr/>
          <p:nvPr/>
        </p:nvSpPr>
        <p:spPr>
          <a:xfrm>
            <a:off x="6044732" y="3450778"/>
            <a:ext cx="403485" cy="403485"/>
          </a:xfrm>
          <a:prstGeom prst="ellipse">
            <a:avLst/>
          </a:prstGeom>
          <a:solidFill>
            <a:srgbClr val="FF5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6051441" y="3390529"/>
            <a:ext cx="40348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500" dirty="0">
                <a:solidFill>
                  <a:schemeClr val="bg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木</a:t>
            </a:r>
            <a:endParaRPr kumimoji="1" lang="en-US" altLang="ja-JP" sz="2500" dirty="0" smtClean="0">
              <a:solidFill>
                <a:schemeClr val="bg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-5717" y="8039242"/>
            <a:ext cx="6863717" cy="40456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TextBox 26"/>
          <p:cNvSpPr txBox="1"/>
          <p:nvPr/>
        </p:nvSpPr>
        <p:spPr>
          <a:xfrm>
            <a:off x="133758" y="8090489"/>
            <a:ext cx="68181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雇用保険</a:t>
            </a:r>
            <a:r>
              <a:rPr lang="ja-JP" altLang="en-US" sz="1400" dirty="0" smtClean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の</a:t>
            </a:r>
            <a:r>
              <a:rPr lang="ja-JP" altLang="en-US" sz="1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求職</a:t>
            </a:r>
            <a:r>
              <a:rPr lang="ja-JP" altLang="en-US" sz="1400" dirty="0" smtClean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活動</a:t>
            </a:r>
            <a:r>
              <a:rPr lang="ja-JP" altLang="en-US" sz="1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として認定</a:t>
            </a:r>
            <a:r>
              <a:rPr lang="ja-JP" altLang="en-US" sz="1400" dirty="0" smtClean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されます（雇用保険の受給者証をご提示ください）</a:t>
            </a:r>
            <a:endParaRPr lang="zh-CN" altLang="en-US" sz="1400" dirty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56" name="TextBox 21"/>
          <p:cNvSpPr txBox="1"/>
          <p:nvPr/>
        </p:nvSpPr>
        <p:spPr>
          <a:xfrm>
            <a:off x="1322252" y="7522899"/>
            <a:ext cx="2792446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300"/>
              </a:lnSpc>
            </a:pP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ｷｬﾘｱｺﾝｻﾙﾀﾝﾄ 新谷 茂</a:t>
            </a:r>
            <a:endParaRPr lang="zh-CN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7" name="図 5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6054" y="7089105"/>
            <a:ext cx="714065" cy="84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670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</TotalTime>
  <Words>157</Words>
  <Application>Microsoft Office PowerPoint</Application>
  <PresentationFormat>A4 210 x 297 mm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HGPｺﾞｼｯｸE</vt:lpstr>
      <vt:lpstr>HGP創英角ｺﾞｼｯｸUB</vt:lpstr>
      <vt:lpstr>HG丸ｺﾞｼｯｸM-PRO</vt:lpstr>
      <vt:lpstr>HG創英角ｺﾞｼｯｸUB</vt:lpstr>
      <vt:lpstr>Meiryo</vt:lpstr>
      <vt:lpstr>Meiryo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(株)東京リーガルマインド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JOBK03</dc:creator>
  <cp:lastModifiedBy>JOBK03</cp:lastModifiedBy>
  <cp:revision>33</cp:revision>
  <dcterms:created xsi:type="dcterms:W3CDTF">2020-10-06T05:41:55Z</dcterms:created>
  <dcterms:modified xsi:type="dcterms:W3CDTF">2020-12-04T06:41:32Z</dcterms:modified>
</cp:coreProperties>
</file>